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4" r:id="rId2"/>
    <p:sldId id="283" r:id="rId3"/>
    <p:sldId id="282" r:id="rId4"/>
    <p:sldId id="275" r:id="rId5"/>
    <p:sldId id="259" r:id="rId6"/>
    <p:sldId id="260" r:id="rId7"/>
    <p:sldId id="277" r:id="rId8"/>
    <p:sldId id="267" r:id="rId9"/>
    <p:sldId id="271" r:id="rId10"/>
    <p:sldId id="281" r:id="rId11"/>
    <p:sldId id="280" r:id="rId12"/>
    <p:sldId id="278" r:id="rId13"/>
    <p:sldId id="270" r:id="rId14"/>
    <p:sldId id="268" r:id="rId15"/>
    <p:sldId id="25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996633"/>
    <a:srgbClr val="0A1F3F"/>
    <a:srgbClr val="D5DCBE"/>
    <a:srgbClr val="E0FEB8"/>
    <a:srgbClr val="C9DEF1"/>
    <a:srgbClr val="C6D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64" autoAdjust="0"/>
    <p:restoredTop sz="94660"/>
  </p:normalViewPr>
  <p:slideViewPr>
    <p:cSldViewPr snapToGrid="0">
      <p:cViewPr varScale="1">
        <p:scale>
          <a:sx n="75" d="100"/>
          <a:sy n="75" d="100"/>
        </p:scale>
        <p:origin x="6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2996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015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4358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525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1207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7234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7738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1873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218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3367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456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4000">
              <a:schemeClr val="accent1">
                <a:lumMod val="45000"/>
                <a:lumOff val="55000"/>
              </a:schemeClr>
            </a:gs>
            <a:gs pos="27000">
              <a:schemeClr val="accent1">
                <a:lumMod val="45000"/>
                <a:lumOff val="55000"/>
              </a:schemeClr>
            </a:gs>
            <a:gs pos="60000">
              <a:schemeClr val="accent1">
                <a:lumMod val="30000"/>
                <a:lumOff val="70000"/>
              </a:schemeClr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940C7-784A-4562-8786-985EB15E9EC5}" type="datetimeFigureOut">
              <a:rPr lang="ru-RU" smtClean="0"/>
              <a:t>10.04.2024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0972B-83EA-4D05-8D89-D01568A8118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043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400" dirty="0" smtClean="0"/>
              <a:t>Влияние мидий </a:t>
            </a:r>
            <a:r>
              <a:rPr lang="ru-RU" sz="4400" dirty="0" smtClean="0"/>
              <a:t>на жизнедеятельность и </a:t>
            </a:r>
            <a:r>
              <a:rPr lang="ru-RU" sz="4400" dirty="0" smtClean="0"/>
              <a:t>двигательные способности литоральных брюхоногих моллюсков</a:t>
            </a:r>
            <a:endParaRPr lang="ru-RU" sz="4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454879" y="5537200"/>
            <a:ext cx="3737121" cy="1320800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200" dirty="0" smtClean="0"/>
              <a:t>Бритиков Александр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200" dirty="0" smtClean="0"/>
              <a:t>Ученик 9 класса</a:t>
            </a:r>
            <a:br>
              <a:rPr lang="ru-RU" sz="1200" dirty="0" smtClean="0"/>
            </a:br>
            <a:r>
              <a:rPr lang="ru-RU" sz="1200" dirty="0" smtClean="0"/>
              <a:t>Лаборатория Экологии Морского Бентоса (гидробиологии)</a:t>
            </a:r>
          </a:p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ru-RU" sz="1200" dirty="0" smtClean="0"/>
              <a:t>Научный руководитель: Хайтов Вадим Михайлович</a:t>
            </a:r>
            <a:endParaRPr lang="ru-RU" sz="1200" dirty="0"/>
          </a:p>
        </p:txBody>
      </p:sp>
      <p:pic>
        <p:nvPicPr>
          <p:cNvPr id="4" name="Picture 4" descr="Мидии как наживка для морской и пресноводной рыбалки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7121" y="3509963"/>
            <a:ext cx="4717758" cy="3196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737121" y="6367690"/>
            <a:ext cx="47177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</a:rPr>
              <a:t>https://</a:t>
            </a:r>
            <a:r>
              <a:rPr lang="en-US" sz="800" dirty="0" smtClean="0">
                <a:solidFill>
                  <a:schemeClr val="bg1"/>
                </a:solidFill>
              </a:rPr>
              <a:t>avatars.dzeninfra.ru/get-zen_doc/1875939/pub_5e187c8204af1f00b174b949_5e187cc7433ecc00ae3ff493/scale_1200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32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</a:t>
            </a:r>
            <a:r>
              <a:rPr lang="ru-RU" dirty="0" smtClean="0"/>
              <a:t>эксперимента №2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5781307" y="6058798"/>
            <a:ext cx="3080992" cy="1602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 rot="5400000">
            <a:off x="8227229" y="5371284"/>
            <a:ext cx="1375031" cy="1048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 rot="5400000">
            <a:off x="5041344" y="5371283"/>
            <a:ext cx="1375031" cy="10489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 rot="5400000">
            <a:off x="3140414" y="5019710"/>
            <a:ext cx="2274383" cy="124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3784119" y="6138932"/>
            <a:ext cx="986971" cy="16026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 rot="5400000">
            <a:off x="3140414" y="2765716"/>
            <a:ext cx="2274383" cy="124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3784119" y="2661064"/>
            <a:ext cx="2274383" cy="124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6058502" y="2525486"/>
            <a:ext cx="2519441" cy="362857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7321802" y="2902857"/>
            <a:ext cx="1" cy="3170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318222" y="4052764"/>
            <a:ext cx="1521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~35</a:t>
            </a:r>
            <a:r>
              <a:rPr lang="ru-RU" dirty="0" smtClean="0"/>
              <a:t>см</a:t>
            </a:r>
            <a:endParaRPr lang="ru-RU" dirty="0"/>
          </a:p>
        </p:txBody>
      </p:sp>
      <p:sp>
        <p:nvSpPr>
          <p:cNvPr id="32" name="TextBox 31"/>
          <p:cNvSpPr txBox="1"/>
          <p:nvPr/>
        </p:nvSpPr>
        <p:spPr>
          <a:xfrm>
            <a:off x="9564915" y="1262743"/>
            <a:ext cx="17888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Записывающее устройство (Телефон)</a:t>
            </a:r>
            <a:endParaRPr lang="ru-RU" dirty="0"/>
          </a:p>
        </p:txBody>
      </p:sp>
      <p:cxnSp>
        <p:nvCxnSpPr>
          <p:cNvPr id="34" name="Прямая со стрелкой 33"/>
          <p:cNvCxnSpPr/>
          <p:nvPr/>
        </p:nvCxnSpPr>
        <p:spPr>
          <a:xfrm flipH="1">
            <a:off x="8258629" y="1853883"/>
            <a:ext cx="1306287" cy="7835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7" name="Прямоугольник 36"/>
          <p:cNvSpPr/>
          <p:nvPr/>
        </p:nvSpPr>
        <p:spPr>
          <a:xfrm>
            <a:off x="6226629" y="5910857"/>
            <a:ext cx="2032000" cy="13623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8" name="TextBox 37"/>
          <p:cNvSpPr txBox="1"/>
          <p:nvPr/>
        </p:nvSpPr>
        <p:spPr>
          <a:xfrm>
            <a:off x="9164462" y="3944683"/>
            <a:ext cx="1788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«Арена»</a:t>
            </a:r>
            <a:endParaRPr lang="ru-RU" dirty="0"/>
          </a:p>
        </p:txBody>
      </p:sp>
      <p:cxnSp>
        <p:nvCxnSpPr>
          <p:cNvPr id="40" name="Прямая со стрелкой 39"/>
          <p:cNvCxnSpPr>
            <a:stCxn id="38" idx="1"/>
          </p:cNvCxnSpPr>
          <p:nvPr/>
        </p:nvCxnSpPr>
        <p:spPr>
          <a:xfrm flipH="1">
            <a:off x="7808686" y="4129349"/>
            <a:ext cx="1355776" cy="1766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9773321" y="4699875"/>
            <a:ext cx="1863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Стеклянный контейнер</a:t>
            </a:r>
            <a:endParaRPr lang="ru-RU" dirty="0"/>
          </a:p>
        </p:txBody>
      </p:sp>
      <p:cxnSp>
        <p:nvCxnSpPr>
          <p:cNvPr id="44" name="Прямая со стрелкой 43"/>
          <p:cNvCxnSpPr>
            <a:stCxn id="42" idx="1"/>
            <a:endCxn id="7" idx="0"/>
          </p:cNvCxnSpPr>
          <p:nvPr/>
        </p:nvCxnSpPr>
        <p:spPr>
          <a:xfrm flipH="1">
            <a:off x="8967191" y="5023041"/>
            <a:ext cx="806130" cy="400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538514" y="3091543"/>
            <a:ext cx="3004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Штатив</a:t>
            </a:r>
            <a:endParaRPr lang="ru-RU" dirty="0"/>
          </a:p>
        </p:txBody>
      </p:sp>
      <p:cxnSp>
        <p:nvCxnSpPr>
          <p:cNvPr id="48" name="Прямая со стрелкой 47"/>
          <p:cNvCxnSpPr/>
          <p:nvPr/>
        </p:nvCxnSpPr>
        <p:spPr>
          <a:xfrm>
            <a:off x="2413327" y="3276209"/>
            <a:ext cx="1802113" cy="279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Прямоугольник 1"/>
          <p:cNvSpPr/>
          <p:nvPr/>
        </p:nvSpPr>
        <p:spPr>
          <a:xfrm>
            <a:off x="5798878" y="4801429"/>
            <a:ext cx="3063419" cy="1244600"/>
          </a:xfrm>
          <a:prstGeom prst="rect">
            <a:avLst/>
          </a:prstGeom>
          <a:solidFill>
            <a:schemeClr val="accent1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2" t="49563" r="49192" b="17866"/>
          <a:stretch/>
        </p:blipFill>
        <p:spPr>
          <a:xfrm>
            <a:off x="6873497" y="5348645"/>
            <a:ext cx="816766" cy="542663"/>
          </a:xfrm>
          <a:prstGeom prst="rect">
            <a:avLst/>
          </a:prstGeom>
        </p:spPr>
      </p:pic>
      <p:cxnSp>
        <p:nvCxnSpPr>
          <p:cNvPr id="16" name="Прямая со стрелкой 15"/>
          <p:cNvCxnSpPr/>
          <p:nvPr/>
        </p:nvCxnSpPr>
        <p:spPr>
          <a:xfrm flipH="1" flipV="1">
            <a:off x="7321802" y="2902857"/>
            <a:ext cx="1" cy="31704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25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эксперимента №2</a:t>
            </a:r>
          </a:p>
        </p:txBody>
      </p:sp>
      <p:pic>
        <p:nvPicPr>
          <p:cNvPr id="4" name="Объект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7457" y="1423056"/>
            <a:ext cx="6146800" cy="4917440"/>
          </a:xfrm>
          <a:prstGeom prst="rect">
            <a:avLst/>
          </a:prstGeom>
        </p:spPr>
      </p:pic>
      <p:sp>
        <p:nvSpPr>
          <p:cNvPr id="5" name="Объект 2"/>
          <p:cNvSpPr>
            <a:spLocks noGrp="1"/>
          </p:cNvSpPr>
          <p:nvPr>
            <p:ph idx="1"/>
          </p:nvPr>
        </p:nvSpPr>
        <p:spPr>
          <a:xfrm>
            <a:off x="1918393" y="6325986"/>
            <a:ext cx="8388927" cy="532014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 smtClean="0"/>
              <a:t>Пример работы в программе </a:t>
            </a:r>
            <a:r>
              <a:rPr lang="en-US" dirty="0" smtClean="0"/>
              <a:t>Levenhuklite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835634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0" cy="935671"/>
          </a:xfrm>
        </p:spPr>
        <p:txBody>
          <a:bodyPr/>
          <a:lstStyle/>
          <a:p>
            <a:r>
              <a:rPr lang="ru-RU" dirty="0" smtClean="0"/>
              <a:t>Результаты №2</a:t>
            </a:r>
            <a:endParaRPr lang="ru-RU" dirty="0"/>
          </a:p>
        </p:txBody>
      </p:sp>
      <p:sp>
        <p:nvSpPr>
          <p:cNvPr id="9" name="TextBox 8"/>
          <p:cNvSpPr txBox="1"/>
          <p:nvPr/>
        </p:nvSpPr>
        <p:spPr>
          <a:xfrm>
            <a:off x="2043715" y="1129443"/>
            <a:ext cx="1475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Гидробии</a:t>
            </a:r>
            <a:endParaRPr lang="ru-RU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7863958" y="1129442"/>
            <a:ext cx="1720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Литторины</a:t>
            </a:r>
            <a:endParaRPr lang="ru-RU" sz="2400" dirty="0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815" y="1591108"/>
            <a:ext cx="5333333" cy="476190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71" y="1591109"/>
            <a:ext cx="5333333" cy="4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2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Итоги второго эксперимента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ru-RU" dirty="0" smtClean="0"/>
              <a:t>Биссусное прикрепление не влияет на двигательные способности гидробий.</a:t>
            </a:r>
          </a:p>
          <a:p>
            <a:pPr marL="514350" indent="-514350">
              <a:buAutoNum type="arabicParenR"/>
            </a:pPr>
            <a:r>
              <a:rPr lang="ru-RU" dirty="0" smtClean="0"/>
              <a:t>Биссусное прикрепление снижает скорость движения литторин</a:t>
            </a:r>
          </a:p>
          <a:p>
            <a:pPr marL="514350" indent="-514350">
              <a:buAutoNum type="arabicParenR"/>
            </a:pPr>
            <a:r>
              <a:rPr lang="ru-RU" dirty="0" smtClean="0"/>
              <a:t>Биссусное прикрепление снижает варьирование </a:t>
            </a:r>
            <a:r>
              <a:rPr lang="ru-RU" dirty="0"/>
              <a:t>направлений </a:t>
            </a:r>
            <a:r>
              <a:rPr lang="ru-RU" dirty="0" smtClean="0"/>
              <a:t>движения у литторин</a:t>
            </a:r>
            <a:endParaRPr lang="ru-RU" i="1" dirty="0" smtClean="0"/>
          </a:p>
          <a:p>
            <a:pPr marL="514350" indent="-514350">
              <a:buAutoNum type="arabicParenR"/>
            </a:pPr>
            <a:r>
              <a:rPr lang="ru-RU" dirty="0" smtClean="0"/>
              <a:t>Биссусное прикрепление увеличивает время требующееся литторинам, чтобы начать движение.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637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Биссусное прикрепление оказывает значительное негативное влияние на литторин и незначительное положительное влияние на жизнедеятельность гидробий.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680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ru-RU" sz="7200" dirty="0" smtClean="0"/>
              <a:t>Спасибо за внимание!</a:t>
            </a:r>
            <a:endParaRPr lang="ru-RU" sz="7200" dirty="0"/>
          </a:p>
        </p:txBody>
      </p:sp>
    </p:spTree>
    <p:extLst>
      <p:ext uri="{BB962C8B-B14F-4D97-AF65-F5344CB8AC3E}">
        <p14:creationId xmlns:p14="http://schemas.microsoft.com/office/powerpoint/2010/main" val="337522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75336"/>
            <a:ext cx="10515600" cy="1325563"/>
          </a:xfrm>
        </p:spPr>
        <p:txBody>
          <a:bodyPr/>
          <a:lstStyle/>
          <a:p>
            <a:r>
              <a:rPr lang="ru-RU" dirty="0" smtClean="0"/>
              <a:t>Актуальность</a:t>
            </a:r>
            <a:endParaRPr lang="ru-RU" dirty="0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2819400" y="1148810"/>
            <a:ext cx="6553200" cy="163830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Симфизиологические связи в сообществах</a:t>
            </a:r>
          </a:p>
          <a:p>
            <a:pPr algn="ctr"/>
            <a:r>
              <a:rPr lang="ru-RU" dirty="0" smtClean="0">
                <a:solidFill>
                  <a:srgbClr val="0A1F3F"/>
                </a:solidFill>
              </a:rPr>
              <a:t>(по В.Н.Беклемишеву, 1970)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447675" y="3099847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Топические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3352800" y="3099847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Трофические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8" name="Скругленный прямоугольник 7"/>
          <p:cNvSpPr/>
          <p:nvPr/>
        </p:nvSpPr>
        <p:spPr>
          <a:xfrm>
            <a:off x="6330950" y="3099848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Фабрические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sp>
        <p:nvSpPr>
          <p:cNvPr id="9" name="Скругленный прямоугольник 8"/>
          <p:cNvSpPr/>
          <p:nvPr/>
        </p:nvSpPr>
        <p:spPr>
          <a:xfrm>
            <a:off x="9283700" y="3096672"/>
            <a:ext cx="2565400" cy="641350"/>
          </a:xfrm>
          <a:prstGeom prst="roundRect">
            <a:avLst/>
          </a:prstGeom>
          <a:solidFill>
            <a:srgbClr val="E0FEB8"/>
          </a:solidFill>
          <a:ln w="38100">
            <a:solidFill>
              <a:srgbClr val="D5DC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rgbClr val="0A1F3F"/>
                </a:solidFill>
              </a:rPr>
              <a:t>Форические</a:t>
            </a:r>
            <a:endParaRPr lang="ru-RU" sz="2800" dirty="0">
              <a:solidFill>
                <a:srgbClr val="0A1F3F"/>
              </a:solidFill>
            </a:endParaRPr>
          </a:p>
        </p:txBody>
      </p:sp>
      <p:cxnSp>
        <p:nvCxnSpPr>
          <p:cNvPr id="21" name="Прямая со стрелкой 20"/>
          <p:cNvCxnSpPr>
            <a:stCxn id="3" idx="2"/>
            <a:endCxn id="6" idx="0"/>
          </p:cNvCxnSpPr>
          <p:nvPr/>
        </p:nvCxnSpPr>
        <p:spPr>
          <a:xfrm flipH="1">
            <a:off x="1730375" y="2787110"/>
            <a:ext cx="4365625" cy="312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>
            <a:stCxn id="3" idx="2"/>
            <a:endCxn id="7" idx="0"/>
          </p:cNvCxnSpPr>
          <p:nvPr/>
        </p:nvCxnSpPr>
        <p:spPr>
          <a:xfrm flipH="1">
            <a:off x="4635500" y="2787110"/>
            <a:ext cx="1460500" cy="31273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>
            <a:stCxn id="3" idx="2"/>
            <a:endCxn id="8" idx="0"/>
          </p:cNvCxnSpPr>
          <p:nvPr/>
        </p:nvCxnSpPr>
        <p:spPr>
          <a:xfrm>
            <a:off x="6096000" y="2787110"/>
            <a:ext cx="1517650" cy="3127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3" idx="2"/>
            <a:endCxn id="9" idx="0"/>
          </p:cNvCxnSpPr>
          <p:nvPr/>
        </p:nvCxnSpPr>
        <p:spPr>
          <a:xfrm>
            <a:off x="6096000" y="2787110"/>
            <a:ext cx="4470400" cy="30956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062" name="Picture 4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8" t="20761" r="53083" b="49240"/>
          <a:stretch/>
        </p:blipFill>
        <p:spPr bwMode="auto">
          <a:xfrm>
            <a:off x="3655786" y="3962312"/>
            <a:ext cx="1959428" cy="219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3" name="Picture 6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95" t="64866" r="2934" b="2750"/>
          <a:stretch/>
        </p:blipFill>
        <p:spPr bwMode="auto">
          <a:xfrm>
            <a:off x="6579053" y="3962312"/>
            <a:ext cx="2069194" cy="2166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8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95" t="20960" r="5762" b="49239"/>
          <a:stretch/>
        </p:blipFill>
        <p:spPr bwMode="auto">
          <a:xfrm>
            <a:off x="772431" y="3962312"/>
            <a:ext cx="1915887" cy="2080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10" descr="https://sun9-55.userapi.com/impg/xbEBD3H4ZnYC_1Dlzs8hxjv7qGXxMhjvIIK6Uw/hqQ4tPhx37w.jpg?size=1024x767&amp;quality=96&amp;sign=66000d071fb2f5d53ea27eed6ae3663f&amp;type=alb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 t="65264" r="75256" b="3346"/>
          <a:stretch/>
        </p:blipFill>
        <p:spPr bwMode="auto">
          <a:xfrm>
            <a:off x="9535885" y="3962313"/>
            <a:ext cx="2061029" cy="209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TextBox 2067"/>
          <p:cNvSpPr txBox="1"/>
          <p:nvPr/>
        </p:nvSpPr>
        <p:spPr>
          <a:xfrm>
            <a:off x="3652157" y="5862457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579053" y="5873862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479643" y="5765512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772430" y="5779841"/>
            <a:ext cx="18306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" dirty="0">
                <a:solidFill>
                  <a:schemeClr val="bg1"/>
                </a:solidFill>
              </a:rPr>
              <a:t>https://sun9-55.userapi.com/impg/xbEBD3H4ZnYC_1Dlzs8hxjv7qGXxMhjvIIK6Uw/hqQ4tPhx37w.jpg?size=1024x767&amp;quality=96&amp;sign=66000d071fb2f5d53ea27eed6ae3663f&amp;c_uniq_tag=AIJH7ncKqCDO6knQ9XKO0nvW7g6UpDEyDbRTs0lX7Qs&amp;type=album</a:t>
            </a:r>
            <a:endParaRPr lang="ru-RU" sz="3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72431" y="6201011"/>
            <a:ext cx="1915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/>
              <a:t>Одни меняют среду обитания для других</a:t>
            </a:r>
            <a:endParaRPr lang="ru-RU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3652153" y="6201011"/>
            <a:ext cx="19630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/>
              <a:t>Одни особи питаются за </a:t>
            </a:r>
            <a:r>
              <a:rPr lang="ru-RU" sz="1400" dirty="0"/>
              <a:t>счёт </a:t>
            </a:r>
            <a:r>
              <a:rPr lang="ru-RU" sz="1400" dirty="0" smtClean="0"/>
              <a:t>других особей</a:t>
            </a:r>
            <a:endParaRPr lang="ru-RU" sz="1400" dirty="0"/>
          </a:p>
        </p:txBody>
      </p:sp>
      <p:sp>
        <p:nvSpPr>
          <p:cNvPr id="42" name="TextBox 41"/>
          <p:cNvSpPr txBox="1"/>
          <p:nvPr/>
        </p:nvSpPr>
        <p:spPr>
          <a:xfrm>
            <a:off x="9535885" y="6202039"/>
            <a:ext cx="2061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/>
              <a:t>Одни участвуют </a:t>
            </a:r>
            <a:r>
              <a:rPr lang="ru-RU" sz="1400" dirty="0"/>
              <a:t>в расселении </a:t>
            </a:r>
            <a:r>
              <a:rPr lang="ru-RU" sz="1400" dirty="0" smtClean="0"/>
              <a:t>других</a:t>
            </a:r>
            <a:endParaRPr lang="ru-RU" sz="1400" dirty="0"/>
          </a:p>
        </p:txBody>
      </p:sp>
      <p:sp>
        <p:nvSpPr>
          <p:cNvPr id="43" name="TextBox 42"/>
          <p:cNvSpPr txBox="1"/>
          <p:nvPr/>
        </p:nvSpPr>
        <p:spPr>
          <a:xfrm>
            <a:off x="6579047" y="6093289"/>
            <a:ext cx="20691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/>
              <a:t>Одни используют части других для строительства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94945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Тип взаимосвязи может быть сложнее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60208"/>
            <a:ext cx="4619577" cy="49259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19931" y="6273132"/>
            <a:ext cx="2656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Гидробия с биссусными нитями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68943" y="5159130"/>
            <a:ext cx="1538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Гидробия</a:t>
            </a:r>
            <a:endParaRPr lang="ru-RU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969947" y="5036927"/>
            <a:ext cx="23005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Биссусная нить</a:t>
            </a:r>
            <a:endParaRPr lang="ru-RU" sz="2400" dirty="0"/>
          </a:p>
        </p:txBody>
      </p:sp>
      <p:cxnSp>
        <p:nvCxnSpPr>
          <p:cNvPr id="9" name="Прямая со стрелкой 8"/>
          <p:cNvCxnSpPr>
            <a:stCxn id="6" idx="0"/>
          </p:cNvCxnSpPr>
          <p:nvPr/>
        </p:nvCxnSpPr>
        <p:spPr>
          <a:xfrm flipV="1">
            <a:off x="838200" y="4739612"/>
            <a:ext cx="962661" cy="4195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Прямая со стрелкой 12"/>
          <p:cNvCxnSpPr>
            <a:stCxn id="8" idx="1"/>
          </p:cNvCxnSpPr>
          <p:nvPr/>
        </p:nvCxnSpPr>
        <p:spPr>
          <a:xfrm flipH="1" flipV="1">
            <a:off x="3576320" y="4145280"/>
            <a:ext cx="393627" cy="11224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Чему можно научиться у мидий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2585" y="1934363"/>
            <a:ext cx="5630286" cy="3777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Объект 2"/>
          <p:cNvSpPr>
            <a:spLocks noGrp="1"/>
          </p:cNvSpPr>
          <p:nvPr>
            <p:ph idx="1"/>
          </p:nvPr>
        </p:nvSpPr>
        <p:spPr>
          <a:xfrm>
            <a:off x="7532966" y="5840826"/>
            <a:ext cx="2769524" cy="47007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dirty="0" smtClean="0"/>
              <a:t>Мидиевая друза</a:t>
            </a:r>
            <a:endParaRPr lang="ru-RU" dirty="0"/>
          </a:p>
        </p:txBody>
      </p:sp>
      <p:sp>
        <p:nvSpPr>
          <p:cNvPr id="12" name="TextBox 11"/>
          <p:cNvSpPr txBox="1"/>
          <p:nvPr/>
        </p:nvSpPr>
        <p:spPr>
          <a:xfrm>
            <a:off x="8465021" y="5496567"/>
            <a:ext cx="37269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https://ic.pics.livejournal.com/idelsong/10408983/649732/649732_600.jpg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780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Цели и 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Цель </a:t>
            </a:r>
            <a:r>
              <a:rPr lang="ru-RU" dirty="0"/>
              <a:t>―</a:t>
            </a:r>
            <a:r>
              <a:rPr lang="ru-RU" dirty="0" smtClean="0"/>
              <a:t> определит, как биссусное прикрепление влияет на жизнедеятельность и характер движения литторин и гидробий.</a:t>
            </a:r>
          </a:p>
          <a:p>
            <a:pPr marL="0" indent="0">
              <a:buNone/>
            </a:pPr>
            <a:r>
              <a:rPr lang="ru-RU" dirty="0" smtClean="0"/>
              <a:t>Задачи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ru-RU" dirty="0" smtClean="0"/>
              <a:t>1) Определить как биссусное прикрепление влияет на число выделяемых моллюском фекалий.</a:t>
            </a:r>
          </a:p>
          <a:p>
            <a:pPr marL="0" indent="0">
              <a:buNone/>
            </a:pPr>
            <a:r>
              <a:rPr lang="ru-RU" dirty="0" smtClean="0"/>
              <a:t>2) </a:t>
            </a:r>
            <a:r>
              <a:rPr lang="ru-RU" dirty="0"/>
              <a:t>Определить как биссусное прикрепление влияет на </a:t>
            </a:r>
            <a:r>
              <a:rPr lang="ru-RU" dirty="0" smtClean="0"/>
              <a:t>движение моллюсков (скорость, варьирование направление, время подготовки).</a:t>
            </a:r>
          </a:p>
        </p:txBody>
      </p:sp>
    </p:spTree>
    <p:extLst>
      <p:ext uri="{BB962C8B-B14F-4D97-AF65-F5344CB8AC3E}">
        <p14:creationId xmlns:p14="http://schemas.microsoft.com/office/powerpoint/2010/main" val="169497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Сбор материала</a:t>
            </a:r>
            <a:endParaRPr lang="ru-RU" dirty="0"/>
          </a:p>
        </p:txBody>
      </p:sp>
      <p:pic>
        <p:nvPicPr>
          <p:cNvPr id="4" name="Объект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5" t="15327" r="30807" b="9095"/>
          <a:stretch/>
        </p:blipFill>
        <p:spPr>
          <a:xfrm>
            <a:off x="7542763" y="1690688"/>
            <a:ext cx="3988837" cy="4299526"/>
          </a:xfrm>
          <a:prstGeom prst="rect">
            <a:avLst/>
          </a:prstGeom>
        </p:spPr>
      </p:pic>
      <p:pic>
        <p:nvPicPr>
          <p:cNvPr id="5" name="Picture 2" descr="Ряжков, он же Ряшков : shpilenok — LiveJour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155" y="1690688"/>
            <a:ext cx="6449289" cy="4299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Объект 2"/>
          <p:cNvSpPr>
            <a:spLocks noGrp="1"/>
          </p:cNvSpPr>
          <p:nvPr>
            <p:ph idx="1"/>
          </p:nvPr>
        </p:nvSpPr>
        <p:spPr>
          <a:xfrm>
            <a:off x="4486793" y="6277612"/>
            <a:ext cx="3218411" cy="43337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ru-RU" dirty="0" smtClean="0"/>
              <a:t>Остров </a:t>
            </a:r>
            <a:r>
              <a:rPr lang="ru-RU" dirty="0"/>
              <a:t>Р</a:t>
            </a:r>
            <a:r>
              <a:rPr lang="ru-RU" dirty="0" smtClean="0"/>
              <a:t>яжков</a:t>
            </a:r>
            <a:endParaRPr lang="ru-RU" dirty="0"/>
          </a:p>
        </p:txBody>
      </p:sp>
      <p:sp>
        <p:nvSpPr>
          <p:cNvPr id="8" name="Овал 7"/>
          <p:cNvSpPr/>
          <p:nvPr/>
        </p:nvSpPr>
        <p:spPr>
          <a:xfrm>
            <a:off x="2717800" y="4305300"/>
            <a:ext cx="419100" cy="4191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2082800" y="4730750"/>
            <a:ext cx="2108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Конкретное место сбора материла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058400" y="5774770"/>
            <a:ext cx="1625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https://www.google.com/maps/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003958" y="5781245"/>
            <a:ext cx="5954486" cy="215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https://flomaster.top/o/uploads/posts/2023-11/thumbs/1700306419_flomaster-top-p-beloe-more-ostrova-narisovannie-instagram-56.jpg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90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www.goodfreephotos.com/cache/animals/other-animals/blue-mussel-mytilus-eduli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62947"/>
            <a:ext cx="6311317" cy="437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Сбор материала</a:t>
            </a:r>
            <a:endParaRPr lang="ru-RU" dirty="0"/>
          </a:p>
        </p:txBody>
      </p:sp>
      <p:sp>
        <p:nvSpPr>
          <p:cNvPr id="4" name="Объект 2"/>
          <p:cNvSpPr>
            <a:spLocks noGrp="1"/>
          </p:cNvSpPr>
          <p:nvPr>
            <p:ph idx="1"/>
          </p:nvPr>
        </p:nvSpPr>
        <p:spPr>
          <a:xfrm>
            <a:off x="2609096" y="6291639"/>
            <a:ext cx="2769524" cy="47007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ru-RU" dirty="0" smtClean="0"/>
              <a:t>Мидиевая друза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8498781" y="4032482"/>
            <a:ext cx="1353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i="1" dirty="0" smtClean="0"/>
              <a:t>«Гидробии»</a:t>
            </a:r>
            <a:endParaRPr lang="ru-RU" dirty="0"/>
          </a:p>
        </p:txBody>
      </p:sp>
      <p:pic>
        <p:nvPicPr>
          <p:cNvPr id="8" name="Picture 6" descr="https://upload.wikimedia.org/wikipedia/commons/thumb/0/06/Littorina_saxatilis_01.JPG/220px-Littorina_saxatilis_0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042" y="4416065"/>
            <a:ext cx="2897414" cy="1817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8286288" y="6314303"/>
            <a:ext cx="1778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Littorina saxatilis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2757714" y="5998761"/>
            <a:ext cx="439180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https://www.goodfreephotos.com/cache/animals/other-animals/blue-mussel-mytilus-edulis.jpg</a:t>
            </a:r>
            <a:endParaRPr lang="ru-RU" sz="800" dirty="0">
              <a:solidFill>
                <a:schemeClr val="bg1"/>
              </a:solidFill>
            </a:endParaRPr>
          </a:p>
        </p:txBody>
      </p:sp>
      <p:pic>
        <p:nvPicPr>
          <p:cNvPr id="1032" name="Picture 8" descr="https://upload.wikimedia.org/wikipedia/commons/thumb/2/26/Peringia_ulvae_01.JPG/220px-Peringia_ulvae_0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0974" y="1862947"/>
            <a:ext cx="2649550" cy="226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7727042" y="3843875"/>
            <a:ext cx="2649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</a:rPr>
              <a:t>https://upload.wikimedia.org/wikipedia/commons/thumb/2/26/Peringia_ulvae_01.JPG/220px-Peringia_ulvae_01.JPG</a:t>
            </a:r>
            <a:endParaRPr lang="ru-RU" sz="8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620324" y="5935365"/>
            <a:ext cx="28974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</a:rPr>
              <a:t>https://upload.wikimedia.org/wikipedia/commons/thumb/0/06/Littorina_saxatilis_01.JPG/220px-Littorina_saxatilis_01.JPG</a:t>
            </a:r>
            <a:endParaRPr lang="ru-RU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66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Овал 62"/>
          <p:cNvSpPr/>
          <p:nvPr/>
        </p:nvSpPr>
        <p:spPr>
          <a:xfrm rot="21081125">
            <a:off x="7927014" y="4841679"/>
            <a:ext cx="4141951" cy="1423120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2" name="Овал 61"/>
          <p:cNvSpPr/>
          <p:nvPr/>
        </p:nvSpPr>
        <p:spPr>
          <a:xfrm rot="21081125">
            <a:off x="195665" y="5007717"/>
            <a:ext cx="4141951" cy="1423120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Постановка эксперимента №1</a:t>
            </a:r>
            <a:endParaRPr lang="ru-RU" dirty="0"/>
          </a:p>
        </p:txBody>
      </p:sp>
      <p:sp>
        <p:nvSpPr>
          <p:cNvPr id="13" name="TextBox 12"/>
          <p:cNvSpPr txBox="1"/>
          <p:nvPr/>
        </p:nvSpPr>
        <p:spPr>
          <a:xfrm>
            <a:off x="3810635" y="1417134"/>
            <a:ext cx="3843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Схема постановки эксперимента</a:t>
            </a:r>
            <a:endParaRPr lang="ru-RU" sz="2400" dirty="0"/>
          </a:p>
        </p:txBody>
      </p:sp>
      <p:sp>
        <p:nvSpPr>
          <p:cNvPr id="4" name="Овал 3"/>
          <p:cNvSpPr/>
          <p:nvPr/>
        </p:nvSpPr>
        <p:spPr>
          <a:xfrm rot="21081125">
            <a:off x="200705" y="5017722"/>
            <a:ext cx="4150261" cy="143427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" name="Прямая соединительная линия 7"/>
          <p:cNvCxnSpPr>
            <a:stCxn id="7" idx="2"/>
            <a:endCxn id="4" idx="2"/>
          </p:cNvCxnSpPr>
          <p:nvPr/>
        </p:nvCxnSpPr>
        <p:spPr>
          <a:xfrm>
            <a:off x="207898" y="3802096"/>
            <a:ext cx="16399" cy="2244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/>
          <p:cNvCxnSpPr>
            <a:stCxn id="7" idx="6"/>
            <a:endCxn id="4" idx="6"/>
          </p:cNvCxnSpPr>
          <p:nvPr/>
        </p:nvCxnSpPr>
        <p:spPr>
          <a:xfrm>
            <a:off x="4279076" y="3182906"/>
            <a:ext cx="48298" cy="22399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Скругленный прямоугольник 19"/>
          <p:cNvSpPr/>
          <p:nvPr/>
        </p:nvSpPr>
        <p:spPr>
          <a:xfrm>
            <a:off x="4932913" y="3963657"/>
            <a:ext cx="2540000" cy="1358565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Экспозиция 24 часа</a:t>
            </a:r>
            <a:endParaRPr lang="ru-RU" dirty="0"/>
          </a:p>
        </p:txBody>
      </p:sp>
      <p:cxnSp>
        <p:nvCxnSpPr>
          <p:cNvPr id="22" name="Прямая со стрелкой 21"/>
          <p:cNvCxnSpPr>
            <a:endCxn id="20" idx="1"/>
          </p:cNvCxnSpPr>
          <p:nvPr/>
        </p:nvCxnSpPr>
        <p:spPr>
          <a:xfrm>
            <a:off x="4023039" y="4626673"/>
            <a:ext cx="909874" cy="1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>
            <a:stCxn id="20" idx="3"/>
          </p:cNvCxnSpPr>
          <p:nvPr/>
        </p:nvCxnSpPr>
        <p:spPr>
          <a:xfrm flipV="1">
            <a:off x="7472913" y="4626673"/>
            <a:ext cx="842373" cy="1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Овал 47"/>
          <p:cNvSpPr/>
          <p:nvPr/>
        </p:nvSpPr>
        <p:spPr>
          <a:xfrm>
            <a:off x="229957" y="5843962"/>
            <a:ext cx="3136372" cy="263511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9" name="Овал 48"/>
          <p:cNvSpPr/>
          <p:nvPr/>
        </p:nvSpPr>
        <p:spPr>
          <a:xfrm>
            <a:off x="2664012" y="4891262"/>
            <a:ext cx="1132114" cy="1132114"/>
          </a:xfrm>
          <a:prstGeom prst="ellipse">
            <a:avLst/>
          </a:prstGeom>
          <a:solidFill>
            <a:srgbClr val="FFCC9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0" name="Овал 49"/>
          <p:cNvSpPr/>
          <p:nvPr/>
        </p:nvSpPr>
        <p:spPr>
          <a:xfrm rot="719478">
            <a:off x="2772753" y="4100647"/>
            <a:ext cx="1259839" cy="1940056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Прямоугольник 50"/>
          <p:cNvSpPr/>
          <p:nvPr/>
        </p:nvSpPr>
        <p:spPr>
          <a:xfrm>
            <a:off x="1252025" y="5070675"/>
            <a:ext cx="1954532" cy="952701"/>
          </a:xfrm>
          <a:prstGeom prst="rect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2" name="Овал 51"/>
          <p:cNvSpPr/>
          <p:nvPr/>
        </p:nvSpPr>
        <p:spPr>
          <a:xfrm rot="19870141">
            <a:off x="837849" y="4559641"/>
            <a:ext cx="2641600" cy="1100805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3" name="Овал 52"/>
          <p:cNvSpPr/>
          <p:nvPr/>
        </p:nvSpPr>
        <p:spPr>
          <a:xfrm rot="19870141">
            <a:off x="878853" y="4458913"/>
            <a:ext cx="2109589" cy="8791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4" name="Овал 53"/>
          <p:cNvSpPr/>
          <p:nvPr/>
        </p:nvSpPr>
        <p:spPr>
          <a:xfrm rot="19870141">
            <a:off x="859457" y="4319410"/>
            <a:ext cx="1605834" cy="669182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5" name="Овал 54"/>
          <p:cNvSpPr/>
          <p:nvPr/>
        </p:nvSpPr>
        <p:spPr>
          <a:xfrm rot="19870141">
            <a:off x="843391" y="4229580"/>
            <a:ext cx="1188585" cy="4953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6" name="Овал 55"/>
          <p:cNvSpPr/>
          <p:nvPr/>
        </p:nvSpPr>
        <p:spPr>
          <a:xfrm rot="19870141">
            <a:off x="877528" y="4176474"/>
            <a:ext cx="797678" cy="332408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57" name="Прямая соединительная линия 56"/>
          <p:cNvCxnSpPr>
            <a:stCxn id="50" idx="0"/>
          </p:cNvCxnSpPr>
          <p:nvPr/>
        </p:nvCxnSpPr>
        <p:spPr>
          <a:xfrm flipV="1">
            <a:off x="3604209" y="3281778"/>
            <a:ext cx="208392" cy="840036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единительная линия 57"/>
          <p:cNvCxnSpPr>
            <a:stCxn id="50" idx="0"/>
          </p:cNvCxnSpPr>
          <p:nvPr/>
        </p:nvCxnSpPr>
        <p:spPr>
          <a:xfrm flipV="1">
            <a:off x="3604209" y="3412406"/>
            <a:ext cx="522082" cy="709408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Овал 58"/>
          <p:cNvSpPr/>
          <p:nvPr/>
        </p:nvSpPr>
        <p:spPr>
          <a:xfrm>
            <a:off x="3738064" y="3165658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0" name="Овал 59"/>
          <p:cNvSpPr/>
          <p:nvPr/>
        </p:nvSpPr>
        <p:spPr>
          <a:xfrm>
            <a:off x="4035604" y="3318058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Овал 6"/>
          <p:cNvSpPr/>
          <p:nvPr/>
        </p:nvSpPr>
        <p:spPr>
          <a:xfrm rot="21081125">
            <a:off x="184489" y="2780941"/>
            <a:ext cx="4117996" cy="1423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3" name="Овал 82"/>
          <p:cNvSpPr/>
          <p:nvPr/>
        </p:nvSpPr>
        <p:spPr>
          <a:xfrm rot="21081125">
            <a:off x="7914915" y="4843279"/>
            <a:ext cx="4150261" cy="143427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4" name="Прямая соединительная линия 83"/>
          <p:cNvCxnSpPr>
            <a:stCxn id="99" idx="2"/>
            <a:endCxn id="83" idx="2"/>
          </p:cNvCxnSpPr>
          <p:nvPr/>
        </p:nvCxnSpPr>
        <p:spPr>
          <a:xfrm>
            <a:off x="7922108" y="3627653"/>
            <a:ext cx="16399" cy="2244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Овал 102"/>
          <p:cNvSpPr/>
          <p:nvPr/>
        </p:nvSpPr>
        <p:spPr>
          <a:xfrm rot="20745894">
            <a:off x="11075208" y="5536869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85" name="Прямая соединительная линия 84"/>
          <p:cNvCxnSpPr>
            <a:stCxn id="99" idx="6"/>
            <a:endCxn id="83" idx="6"/>
          </p:cNvCxnSpPr>
          <p:nvPr/>
        </p:nvCxnSpPr>
        <p:spPr>
          <a:xfrm>
            <a:off x="11993286" y="3008463"/>
            <a:ext cx="48298" cy="22399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6" name="Овал 85"/>
          <p:cNvSpPr/>
          <p:nvPr/>
        </p:nvSpPr>
        <p:spPr>
          <a:xfrm>
            <a:off x="7944167" y="5669519"/>
            <a:ext cx="3136372" cy="263511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7" name="Овал 86"/>
          <p:cNvSpPr/>
          <p:nvPr/>
        </p:nvSpPr>
        <p:spPr>
          <a:xfrm>
            <a:off x="10378222" y="4716819"/>
            <a:ext cx="1132114" cy="1132114"/>
          </a:xfrm>
          <a:prstGeom prst="ellipse">
            <a:avLst/>
          </a:prstGeom>
          <a:solidFill>
            <a:srgbClr val="FFCC99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2" name="Овал 101"/>
          <p:cNvSpPr/>
          <p:nvPr/>
        </p:nvSpPr>
        <p:spPr>
          <a:xfrm rot="20745894">
            <a:off x="8322666" y="5302211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8" name="Овал 87"/>
          <p:cNvSpPr/>
          <p:nvPr/>
        </p:nvSpPr>
        <p:spPr>
          <a:xfrm rot="719478">
            <a:off x="10486963" y="3926204"/>
            <a:ext cx="1259839" cy="1940056"/>
          </a:xfrm>
          <a:prstGeom prst="ellipse">
            <a:avLst/>
          </a:prstGeom>
          <a:solidFill>
            <a:srgbClr val="FFCC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9" name="Прямоугольник 88"/>
          <p:cNvSpPr/>
          <p:nvPr/>
        </p:nvSpPr>
        <p:spPr>
          <a:xfrm>
            <a:off x="8966235" y="4896232"/>
            <a:ext cx="1954532" cy="952701"/>
          </a:xfrm>
          <a:prstGeom prst="rect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0" name="Овал 89"/>
          <p:cNvSpPr/>
          <p:nvPr/>
        </p:nvSpPr>
        <p:spPr>
          <a:xfrm rot="19870141">
            <a:off x="8552059" y="4385198"/>
            <a:ext cx="2641600" cy="1100805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1" name="Овал 90"/>
          <p:cNvSpPr/>
          <p:nvPr/>
        </p:nvSpPr>
        <p:spPr>
          <a:xfrm rot="19870141">
            <a:off x="8603663" y="4288030"/>
            <a:ext cx="2109589" cy="8791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2" name="Овал 91"/>
          <p:cNvSpPr/>
          <p:nvPr/>
        </p:nvSpPr>
        <p:spPr>
          <a:xfrm rot="19870141">
            <a:off x="8584267" y="4148527"/>
            <a:ext cx="1605834" cy="669182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3" name="Овал 92"/>
          <p:cNvSpPr/>
          <p:nvPr/>
        </p:nvSpPr>
        <p:spPr>
          <a:xfrm rot="19870141">
            <a:off x="8568201" y="4058697"/>
            <a:ext cx="1188585" cy="495306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4" name="Овал 93"/>
          <p:cNvSpPr/>
          <p:nvPr/>
        </p:nvSpPr>
        <p:spPr>
          <a:xfrm rot="19870141">
            <a:off x="8602338" y="4005591"/>
            <a:ext cx="797678" cy="332408"/>
          </a:xfrm>
          <a:prstGeom prst="ellipse">
            <a:avLst/>
          </a:prstGeom>
          <a:solidFill>
            <a:srgbClr val="9966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95" name="Прямая соединительная линия 94"/>
          <p:cNvCxnSpPr>
            <a:stCxn id="88" idx="0"/>
          </p:cNvCxnSpPr>
          <p:nvPr/>
        </p:nvCxnSpPr>
        <p:spPr>
          <a:xfrm flipV="1">
            <a:off x="11318419" y="3107335"/>
            <a:ext cx="208392" cy="840036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Прямая соединительная линия 95"/>
          <p:cNvCxnSpPr>
            <a:stCxn id="88" idx="0"/>
          </p:cNvCxnSpPr>
          <p:nvPr/>
        </p:nvCxnSpPr>
        <p:spPr>
          <a:xfrm flipV="1">
            <a:off x="11318419" y="3237963"/>
            <a:ext cx="522082" cy="709408"/>
          </a:xfrm>
          <a:prstGeom prst="line">
            <a:avLst/>
          </a:prstGeom>
          <a:ln w="57150">
            <a:solidFill>
              <a:srgbClr val="FFCC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Овал 96"/>
          <p:cNvSpPr/>
          <p:nvPr/>
        </p:nvSpPr>
        <p:spPr>
          <a:xfrm>
            <a:off x="11452274" y="2991215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8" name="Овал 97"/>
          <p:cNvSpPr/>
          <p:nvPr/>
        </p:nvSpPr>
        <p:spPr>
          <a:xfrm>
            <a:off x="11749814" y="3143615"/>
            <a:ext cx="145143" cy="14514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Овал 98"/>
          <p:cNvSpPr/>
          <p:nvPr/>
        </p:nvSpPr>
        <p:spPr>
          <a:xfrm rot="21081125">
            <a:off x="7898699" y="2606498"/>
            <a:ext cx="4117996" cy="1423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2" name="Овал 161"/>
          <p:cNvSpPr/>
          <p:nvPr/>
        </p:nvSpPr>
        <p:spPr>
          <a:xfrm rot="388017">
            <a:off x="8466457" y="5938862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Овал 100"/>
          <p:cNvSpPr/>
          <p:nvPr/>
        </p:nvSpPr>
        <p:spPr>
          <a:xfrm rot="20745894">
            <a:off x="9460079" y="5771875"/>
            <a:ext cx="605539" cy="29028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7" name="Овал 46"/>
          <p:cNvSpPr/>
          <p:nvPr/>
        </p:nvSpPr>
        <p:spPr>
          <a:xfrm rot="21081125">
            <a:off x="197484" y="2961927"/>
            <a:ext cx="4099233" cy="1423120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1" name="Овал 60"/>
          <p:cNvSpPr/>
          <p:nvPr/>
        </p:nvSpPr>
        <p:spPr>
          <a:xfrm rot="21081125">
            <a:off x="7908080" y="2841067"/>
            <a:ext cx="4099233" cy="1423120"/>
          </a:xfrm>
          <a:prstGeom prst="ellipse">
            <a:avLst/>
          </a:prstGeom>
          <a:solidFill>
            <a:schemeClr val="accent1">
              <a:alpha val="27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945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Результаты №1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533" y="1690687"/>
            <a:ext cx="5333333" cy="47619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06696" y="1229023"/>
            <a:ext cx="2054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Гидробии</a:t>
            </a:r>
            <a:endParaRPr lang="ru-RU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606966" y="1229023"/>
            <a:ext cx="18146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Литторины</a:t>
            </a:r>
            <a:endParaRPr lang="ru-RU" sz="24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53" y="1690688"/>
            <a:ext cx="5333333" cy="4761905"/>
          </a:xfrm>
          <a:prstGeom prst="rect">
            <a:avLst/>
          </a:prstGeom>
        </p:spPr>
      </p:pic>
      <p:cxnSp>
        <p:nvCxnSpPr>
          <p:cNvPr id="5" name="Прямая со стрелкой 4"/>
          <p:cNvCxnSpPr>
            <a:stCxn id="14" idx="0"/>
          </p:cNvCxnSpPr>
          <p:nvPr/>
        </p:nvCxnSpPr>
        <p:spPr>
          <a:xfrm flipH="1" flipV="1">
            <a:off x="9701652" y="5355771"/>
            <a:ext cx="1196762" cy="351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0198099" y="5707456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Плененные</a:t>
            </a:r>
            <a:endParaRPr lang="ru-RU" dirty="0"/>
          </a:p>
        </p:txBody>
      </p:sp>
      <p:cxnSp>
        <p:nvCxnSpPr>
          <p:cNvPr id="17" name="Прямая со стрелкой 16"/>
          <p:cNvCxnSpPr>
            <a:stCxn id="18" idx="0"/>
          </p:cNvCxnSpPr>
          <p:nvPr/>
        </p:nvCxnSpPr>
        <p:spPr>
          <a:xfrm flipH="1" flipV="1">
            <a:off x="9701652" y="3817257"/>
            <a:ext cx="1196762" cy="7998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198099" y="4617107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Свободные</a:t>
            </a:r>
            <a:endParaRPr lang="ru-RU" dirty="0"/>
          </a:p>
        </p:txBody>
      </p:sp>
      <p:cxnSp>
        <p:nvCxnSpPr>
          <p:cNvPr id="24" name="Прямая со стрелкой 23"/>
          <p:cNvCxnSpPr>
            <a:stCxn id="25" idx="0"/>
          </p:cNvCxnSpPr>
          <p:nvPr/>
        </p:nvCxnSpPr>
        <p:spPr>
          <a:xfrm flipH="1" flipV="1">
            <a:off x="3506320" y="5451340"/>
            <a:ext cx="1523454" cy="2064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329459" y="5657779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Плененные</a:t>
            </a:r>
            <a:endParaRPr lang="ru-RU" dirty="0"/>
          </a:p>
        </p:txBody>
      </p:sp>
      <p:cxnSp>
        <p:nvCxnSpPr>
          <p:cNvPr id="26" name="Прямая со стрелкой 25"/>
          <p:cNvCxnSpPr>
            <a:stCxn id="27" idx="1"/>
          </p:cNvCxnSpPr>
          <p:nvPr/>
        </p:nvCxnSpPr>
        <p:spPr>
          <a:xfrm flipH="1">
            <a:off x="4020457" y="4617107"/>
            <a:ext cx="300931" cy="579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21388" y="4432441"/>
            <a:ext cx="1400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Свободные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3416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dirty="0"/>
              <a:t>Промежуточные итоги</a:t>
            </a:r>
          </a:p>
        </p:txBody>
      </p:sp>
      <p:sp>
        <p:nvSpPr>
          <p:cNvPr id="10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514350" lvl="0" indent="-514350">
              <a:buAutoNum type="arabicParenR"/>
            </a:pPr>
            <a:r>
              <a:rPr lang="ru-RU" dirty="0" smtClean="0"/>
              <a:t>Биссусное прикрепление оказывает негативное влияние на жизнедеятельность литторин.</a:t>
            </a:r>
          </a:p>
          <a:p>
            <a:pPr marL="514350" lvl="0" indent="-514350">
              <a:buAutoNum type="arabicParenR"/>
            </a:pPr>
            <a:r>
              <a:rPr lang="ru-RU" dirty="0"/>
              <a:t>Биссусное прикрепление </a:t>
            </a:r>
            <a:r>
              <a:rPr lang="ru-RU" dirty="0" smtClean="0"/>
              <a:t>оказывает положительное влияние на жизнедеятельность маленьких гидробий и не оказывает никакого влияния на жизнедеятельность больших.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7626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</TotalTime>
  <Words>311</Words>
  <Application>Microsoft Office PowerPoint</Application>
  <PresentationFormat>Широкоэкранный</PresentationFormat>
  <Paragraphs>75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Тема Office</vt:lpstr>
      <vt:lpstr>Влияние мидий на жизнедеятельность и двигательные способности литоральных брюхоногих моллюсков</vt:lpstr>
      <vt:lpstr>Актуальность</vt:lpstr>
      <vt:lpstr>Тип взаимосвязи может быть сложнее</vt:lpstr>
      <vt:lpstr>Цели и задачи</vt:lpstr>
      <vt:lpstr>Сбор материала</vt:lpstr>
      <vt:lpstr>Сбор материала</vt:lpstr>
      <vt:lpstr>Постановка эксперимента №1</vt:lpstr>
      <vt:lpstr>Результаты №1</vt:lpstr>
      <vt:lpstr>Промежуточные итоги</vt:lpstr>
      <vt:lpstr>Постановка эксперимента №2</vt:lpstr>
      <vt:lpstr>Постановка эксперимента №2</vt:lpstr>
      <vt:lpstr>Результаты №2</vt:lpstr>
      <vt:lpstr>Итоги второго эксперимента</vt:lpstr>
      <vt:lpstr>Вывод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Влияние мидий на жизнедеятельность и  двигательные способности литоральных брюхоногих моллюсков</dc:title>
  <dc:creator>User</dc:creator>
  <cp:lastModifiedBy>User</cp:lastModifiedBy>
  <cp:revision>42</cp:revision>
  <dcterms:created xsi:type="dcterms:W3CDTF">2024-03-15T12:09:03Z</dcterms:created>
  <dcterms:modified xsi:type="dcterms:W3CDTF">2024-04-10T16:31:11Z</dcterms:modified>
</cp:coreProperties>
</file>

<file path=docProps/thumbnail.jpeg>
</file>